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6" r:id="rId8"/>
    <p:sldId id="274" r:id="rId9"/>
    <p:sldId id="275" r:id="rId10"/>
    <p:sldId id="267" r:id="rId11"/>
    <p:sldId id="276" r:id="rId12"/>
    <p:sldId id="277" r:id="rId13"/>
    <p:sldId id="268" r:id="rId14"/>
    <p:sldId id="278" r:id="rId15"/>
    <p:sldId id="279" r:id="rId16"/>
    <p:sldId id="269" r:id="rId17"/>
    <p:sldId id="280" r:id="rId18"/>
    <p:sldId id="281" r:id="rId19"/>
    <p:sldId id="270" r:id="rId20"/>
    <p:sldId id="282" r:id="rId21"/>
    <p:sldId id="283" r:id="rId22"/>
    <p:sldId id="271" r:id="rId23"/>
    <p:sldId id="286" r:id="rId24"/>
    <p:sldId id="272" r:id="rId25"/>
    <p:sldId id="287" r:id="rId26"/>
    <p:sldId id="288" r:id="rId27"/>
    <p:sldId id="273"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8"/>
    <p:restoredTop sz="96327"/>
  </p:normalViewPr>
  <p:slideViewPr>
    <p:cSldViewPr snapToGrid="0" snapToObjects="1">
      <p:cViewPr varScale="1">
        <p:scale>
          <a:sx n="135" d="100"/>
          <a:sy n="135" d="100"/>
        </p:scale>
        <p:origin x="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11/30/22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11/30/22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07.12.2022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- 2</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t>This study is performed to explore gene expression extracted from brains prefrontal cortex for early detection of Alzheimer’s rather relying on the conventional way of detection using brain images using MRI’s.</a:t>
            </a:r>
          </a:p>
          <a:p>
            <a:r>
              <a:rPr lang="en-US" sz="1600" dirty="0"/>
              <a:t>Involves selection of differently expressed gene and differently expressed methylated position in multi omnics dataset.</a:t>
            </a:r>
          </a:p>
          <a:p>
            <a:r>
              <a:rPr lang="en-US" sz="1600" dirty="0"/>
              <a:t>Showcases integration of gene expression data and DNA methylation data.</a:t>
            </a:r>
          </a:p>
          <a:p>
            <a:r>
              <a:rPr lang="en-US" sz="1600" dirty="0"/>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mj-lt"/>
              </a:rPr>
              <a:t>Chihyun Park, Kihwan Ha, Sanghyun Park – Elsevier - 2021</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lstStyle/>
          <a:p>
            <a:r>
              <a:rPr lang="en-US" dirty="0"/>
              <a:t>Method:</a:t>
            </a:r>
          </a:p>
          <a:p>
            <a:pPr marL="0" indent="0">
              <a:buNone/>
            </a:pPr>
            <a:endParaRPr lang="en-US" dirty="0"/>
          </a:p>
          <a:p>
            <a:pPr lvl="1"/>
            <a:r>
              <a:rPr lang="en-US" dirty="0"/>
              <a:t>Dataset: GSE33000 and GSE44770 were used from GEO Omnibus for gene expression data and GSE80970 were used for DNA methylation profiles.</a:t>
            </a:r>
          </a:p>
          <a:p>
            <a:pPr marL="502920" lvl="1" indent="0">
              <a:buNone/>
            </a:pPr>
            <a:endParaRPr lang="en-US" dirty="0"/>
          </a:p>
          <a:p>
            <a:pPr lvl="1"/>
            <a:r>
              <a:rPr lang="en-US" dirty="0"/>
              <a:t>Feature Selection: Does not consider traditional feature reduction algorithms PCA, instead use LIMMA packages which is based on t-test.</a:t>
            </a:r>
          </a:p>
          <a:p>
            <a:pPr marL="502920" lvl="1" indent="0">
              <a:buNone/>
            </a:pPr>
            <a:endParaRPr lang="en-US" dirty="0"/>
          </a:p>
          <a:p>
            <a:pPr lvl="1"/>
            <a:r>
              <a:rPr lang="en-US" dirty="0"/>
              <a:t>Prediction Model:</a:t>
            </a:r>
          </a:p>
          <a:p>
            <a:pPr lvl="2"/>
            <a:r>
              <a:rPr lang="en-US" dirty="0"/>
              <a:t>SVM</a:t>
            </a:r>
          </a:p>
          <a:p>
            <a:pPr lvl="2"/>
            <a:r>
              <a:rPr lang="en-US" dirty="0"/>
              <a:t>Naïve Bayesian</a:t>
            </a:r>
          </a:p>
          <a:p>
            <a:pPr lvl="2"/>
            <a:r>
              <a:rPr lang="en-US" dirty="0"/>
              <a:t>Random Forest</a:t>
            </a:r>
          </a:p>
          <a:p>
            <a:pPr lvl="2"/>
            <a:r>
              <a:rPr lang="en-US" dirty="0"/>
              <a:t>DNN</a:t>
            </a:r>
          </a:p>
          <a:p>
            <a:pPr marL="960120" lvl="2" indent="0">
              <a:buNone/>
            </a:pPr>
            <a:r>
              <a:rPr lang="en-US" dirty="0"/>
              <a:t>These were also verified with k-fold cross validation.</a:t>
            </a:r>
          </a:p>
          <a:p>
            <a:pPr lvl="1"/>
            <a:endParaRPr lang="en-US" dirty="0"/>
          </a:p>
        </p:txBody>
      </p:sp>
    </p:spTree>
    <p:extLst>
      <p:ext uri="{BB962C8B-B14F-4D97-AF65-F5344CB8AC3E}">
        <p14:creationId xmlns:p14="http://schemas.microsoft.com/office/powerpoint/2010/main" val="396535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with medium confidence">
            <a:extLst>
              <a:ext uri="{FF2B5EF4-FFF2-40B4-BE49-F238E27FC236}">
                <a16:creationId xmlns:a16="http://schemas.microsoft.com/office/drawing/2014/main" id="{245BABC7-A4CB-D1EC-4016-F0AFB7C03440}"/>
              </a:ext>
            </a:extLst>
          </p:cNvPr>
          <p:cNvPicPr>
            <a:picLocks noChangeAspect="1"/>
          </p:cNvPicPr>
          <p:nvPr/>
        </p:nvPicPr>
        <p:blipFill>
          <a:blip r:embed="rId2"/>
          <a:stretch>
            <a:fillRect/>
          </a:stretch>
        </p:blipFill>
        <p:spPr>
          <a:xfrm>
            <a:off x="1214560" y="771434"/>
            <a:ext cx="9762881" cy="5271953"/>
          </a:xfrm>
          <a:prstGeom prst="rect">
            <a:avLst/>
          </a:prstGeom>
        </p:spPr>
      </p:pic>
    </p:spTree>
    <p:extLst>
      <p:ext uri="{BB962C8B-B14F-4D97-AF65-F5344CB8AC3E}">
        <p14:creationId xmlns:p14="http://schemas.microsoft.com/office/powerpoint/2010/main" val="171081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t>This study aims to identify the most important genes that causes the Alzheimer’s disease by using feature(gene) selection to reduce the high dimensional data size</a:t>
            </a:r>
          </a:p>
          <a:p>
            <a:r>
              <a:rPr lang="en-US" sz="1600" dirty="0"/>
              <a:t>Two-fold approach, first to remove the irrelevant features and second to predicting the AD patients.</a:t>
            </a:r>
          </a:p>
          <a:p>
            <a:r>
              <a:rPr lang="en-US" sz="1600" dirty="0"/>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Microarray Gene Expression Data for Detection Alzheimer’s Disease Using k-means and Deep Learning, </a:t>
            </a:r>
            <a:r>
              <a:rPr lang="en-IN" sz="1400" b="0" i="0" dirty="0">
                <a:solidFill>
                  <a:schemeClr val="tx1">
                    <a:lumMod val="65000"/>
                    <a:lumOff val="35000"/>
                  </a:schemeClr>
                </a:solidFill>
                <a:effectLst/>
                <a:latin typeface="+mj-lt"/>
              </a:rPr>
              <a:t>Heba M. AL-Bermany, Sura Z. AL-Rashid – IEEE - 2021</a:t>
            </a:r>
            <a:endParaRPr lang="en-US" sz="1400" dirty="0">
              <a:solidFill>
                <a:schemeClr val="tx1">
                  <a:lumMod val="65000"/>
                  <a:lumOff val="35000"/>
                </a:schemeClr>
              </a:solidFill>
              <a:latin typeface="+mj-lt"/>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285157123"/>
              </p:ext>
            </p:extLst>
          </p:nvPr>
        </p:nvGraphicFramePr>
        <p:xfrm>
          <a:off x="3867912"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r>
                        <a:rPr lang="en-US" dirty="0"/>
                        <a:t>Feature Selection</a:t>
                      </a:r>
                    </a:p>
                  </a:txBody>
                  <a:tcPr/>
                </a:tc>
                <a:tc>
                  <a:txBody>
                    <a:bodyPr/>
                    <a:lstStyle/>
                    <a:p>
                      <a:r>
                        <a:rPr lang="en-US" dirty="0"/>
                        <a:t>Prediction Method</a:t>
                      </a:r>
                    </a:p>
                  </a:txBody>
                  <a:tcPr/>
                </a:tc>
                <a:tc>
                  <a:txBody>
                    <a:bodyPr/>
                    <a:lstStyle/>
                    <a:p>
                      <a:r>
                        <a:rPr lang="en-US" dirty="0"/>
                        <a:t>Accuracy</a:t>
                      </a:r>
                    </a:p>
                  </a:txBody>
                  <a:tcPr/>
                </a:tc>
                <a:extLst>
                  <a:ext uri="{0D108BD9-81ED-4DB2-BD59-A6C34878D82A}">
                    <a16:rowId xmlns:a16="http://schemas.microsoft.com/office/drawing/2014/main" val="3250898791"/>
                  </a:ext>
                </a:extLst>
              </a:tr>
              <a:tr h="370840">
                <a:tc>
                  <a:txBody>
                    <a:bodyPr/>
                    <a:lstStyle/>
                    <a:p>
                      <a:r>
                        <a:rPr lang="en-US" dirty="0"/>
                        <a:t>ANNOVA</a:t>
                      </a:r>
                    </a:p>
                  </a:txBody>
                  <a:tcPr/>
                </a:tc>
                <a:tc>
                  <a:txBody>
                    <a:bodyPr/>
                    <a:lstStyle/>
                    <a:p>
                      <a:r>
                        <a:rPr lang="en-US" dirty="0"/>
                        <a:t>K-means with CNN</a:t>
                      </a:r>
                    </a:p>
                  </a:txBody>
                  <a:tcPr/>
                </a:tc>
                <a:tc>
                  <a:txBody>
                    <a:bodyPr/>
                    <a:lstStyle/>
                    <a:p>
                      <a:r>
                        <a:rPr lang="en-US" dirty="0"/>
                        <a:t>0.929</a:t>
                      </a:r>
                    </a:p>
                  </a:txBody>
                  <a:tcPr/>
                </a:tc>
                <a:extLst>
                  <a:ext uri="{0D108BD9-81ED-4DB2-BD59-A6C34878D82A}">
                    <a16:rowId xmlns:a16="http://schemas.microsoft.com/office/drawing/2014/main" val="1557469964"/>
                  </a:ext>
                </a:extLst>
              </a:tr>
              <a:tr h="370840">
                <a:tc>
                  <a:txBody>
                    <a:bodyPr/>
                    <a:lstStyle/>
                    <a:p>
                      <a:r>
                        <a:rPr lang="en-US" dirty="0"/>
                        <a:t>MI</a:t>
                      </a:r>
                    </a:p>
                  </a:txBody>
                  <a:tcPr/>
                </a:tc>
                <a:tc>
                  <a:txBody>
                    <a:bodyPr/>
                    <a:lstStyle/>
                    <a:p>
                      <a:r>
                        <a:rPr lang="en-US" dirty="0"/>
                        <a:t>K-means with CNN</a:t>
                      </a:r>
                    </a:p>
                  </a:txBody>
                  <a:tcPr/>
                </a:tc>
                <a:tc>
                  <a:txBody>
                    <a:bodyPr/>
                    <a:lstStyle/>
                    <a:p>
                      <a:r>
                        <a:rPr lang="en-US" dirty="0"/>
                        <a:t>0.886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t>Method:</a:t>
            </a:r>
          </a:p>
          <a:p>
            <a:pPr marL="0" indent="0">
              <a:buNone/>
            </a:pPr>
            <a:endParaRPr lang="en-US" sz="1600" dirty="0"/>
          </a:p>
          <a:p>
            <a:pPr lvl="1"/>
            <a:r>
              <a:rPr lang="en-US" sz="1600" dirty="0"/>
              <a:t>Dataset: from GEO Omnibus the following were used, GSE63060 and GSE63061. These have 16382 gene symbols and 569 samples, out of which 245 are samples are of AD patients.</a:t>
            </a:r>
          </a:p>
          <a:p>
            <a:pPr marL="502920" lvl="1" indent="0">
              <a:buNone/>
            </a:pPr>
            <a:endParaRPr lang="en-US" sz="1600" dirty="0"/>
          </a:p>
          <a:p>
            <a:pPr lvl="1"/>
            <a:r>
              <a:rPr lang="en-US" sz="1600" dirty="0"/>
              <a:t>Preprocessing: Noise removed and did batch normalization using Min-Max normalization.</a:t>
            </a:r>
          </a:p>
          <a:p>
            <a:pPr marL="502920" lvl="1" indent="0">
              <a:buNone/>
            </a:pPr>
            <a:endParaRPr lang="en-US" sz="1600" dirty="0"/>
          </a:p>
          <a:p>
            <a:pPr lvl="1"/>
            <a:r>
              <a:rPr lang="en-US" sz="1600" dirty="0"/>
              <a:t>Gene Selection:</a:t>
            </a:r>
          </a:p>
          <a:p>
            <a:pPr lvl="2"/>
            <a:r>
              <a:rPr lang="en-US" dirty="0"/>
              <a:t>ANOVA</a:t>
            </a:r>
          </a:p>
          <a:p>
            <a:pPr lvl="2"/>
            <a:r>
              <a:rPr lang="en-US" dirty="0"/>
              <a:t>MI (Mutual Information)</a:t>
            </a:r>
          </a:p>
          <a:p>
            <a:pPr marL="960120" lvl="2" indent="0">
              <a:buNone/>
            </a:pPr>
            <a:endParaRPr lang="en-US" dirty="0"/>
          </a:p>
          <a:p>
            <a:pPr lvl="1"/>
            <a:r>
              <a:rPr lang="en-US" sz="1600" dirty="0"/>
              <a:t>Prediction:</a:t>
            </a:r>
          </a:p>
          <a:p>
            <a:pPr lvl="2"/>
            <a:r>
              <a:rPr lang="en-US" dirty="0"/>
              <a:t>K-Means clustering: employed to reduce D genes from N samples to K.</a:t>
            </a:r>
          </a:p>
          <a:p>
            <a:pPr lvl="2"/>
            <a:r>
              <a:rPr lang="en-US" dirty="0"/>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78F14-368B-1458-E5A4-EFC53DE1FF91}"/>
              </a:ext>
            </a:extLst>
          </p:cNvPr>
          <p:cNvPicPr>
            <a:picLocks noChangeAspect="1"/>
          </p:cNvPicPr>
          <p:nvPr/>
        </p:nvPicPr>
        <p:blipFill>
          <a:blip r:embed="rId2"/>
          <a:stretch>
            <a:fillRect/>
          </a:stretch>
        </p:blipFill>
        <p:spPr>
          <a:xfrm>
            <a:off x="1043116" y="643467"/>
            <a:ext cx="4331501" cy="5571066"/>
          </a:xfrm>
          <a:prstGeom prst="rect">
            <a:avLst/>
          </a:prstGeom>
        </p:spPr>
      </p:pic>
      <p:sp>
        <p:nvSpPr>
          <p:cNvPr id="16"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7F9E93-440B-4FA3-CD38-2E24A5C7A134}"/>
              </a:ext>
            </a:extLst>
          </p:cNvPr>
          <p:cNvPicPr>
            <a:picLocks noChangeAspect="1"/>
          </p:cNvPicPr>
          <p:nvPr/>
        </p:nvPicPr>
        <p:blipFill>
          <a:blip r:embed="rId3"/>
          <a:stretch>
            <a:fillRect/>
          </a:stretch>
        </p:blipFill>
        <p:spPr>
          <a:xfrm>
            <a:off x="6423321" y="2524697"/>
            <a:ext cx="5130799" cy="1808606"/>
          </a:xfrm>
          <a:prstGeom prst="rect">
            <a:avLst/>
          </a:prstGeom>
        </p:spPr>
      </p:pic>
    </p:spTree>
    <p:extLst>
      <p:ext uri="{BB962C8B-B14F-4D97-AF65-F5344CB8AC3E}">
        <p14:creationId xmlns:p14="http://schemas.microsoft.com/office/powerpoint/2010/main" val="2775356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t>Study aims to employ the ensemble of random-forest and regularized regression model (LASSO) to the AD-associated microarray datasets from four brain regions - Prefrontal cortex, Middle temporal gyrus, Hippocampus and Entorhinal cortex.</a:t>
            </a:r>
          </a:p>
          <a:p>
            <a:r>
              <a:rPr lang="en-US" sz="1600" dirty="0"/>
              <a:t>Proposed system was observed to be the most optimum and biologically significant.</a:t>
            </a:r>
          </a:p>
          <a:p>
            <a:r>
              <a:rPr lang="en-US" sz="1600" dirty="0"/>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107996"/>
          </a:xfrm>
          <a:prstGeom prst="rect">
            <a:avLst/>
          </a:prstGeom>
          <a:noFill/>
        </p:spPr>
        <p:txBody>
          <a:bodyPr wrap="square" rtlCol="0">
            <a:spAutoFit/>
          </a:bodyPr>
          <a:lstStyle/>
          <a:p>
            <a:r>
              <a:rPr lang="en-IN" sz="2200" b="0" i="0" dirty="0">
                <a:effectLst/>
                <a:latin typeface="+mj-lt"/>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mj-lt"/>
              </a:rPr>
              <a:t>Abhibhav Sharma, Pinki Dey – Elsevier - 2021</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t>Method:</a:t>
            </a:r>
          </a:p>
          <a:p>
            <a:pPr marL="0" indent="0">
              <a:buNone/>
            </a:pPr>
            <a:endParaRPr lang="en-US" sz="1600" dirty="0"/>
          </a:p>
          <a:p>
            <a:pPr lvl="1"/>
            <a:r>
              <a:rPr lang="en-US" sz="1600" dirty="0"/>
              <a:t>Dataset: NCBI-GEO database was used. To extract gene expression from different regions of brain.</a:t>
            </a:r>
          </a:p>
          <a:p>
            <a:pPr marL="502920" lvl="1" indent="0">
              <a:buNone/>
            </a:pPr>
            <a:endParaRPr lang="en-US" sz="1600" dirty="0"/>
          </a:p>
          <a:p>
            <a:pPr lvl="1"/>
            <a:r>
              <a:rPr lang="en-US" sz="1600" dirty="0"/>
              <a:t>Feature Selection: </a:t>
            </a:r>
          </a:p>
          <a:p>
            <a:pPr lvl="2"/>
            <a:r>
              <a:rPr lang="en-US" dirty="0"/>
              <a:t>Dataset from multiple sources are merged</a:t>
            </a:r>
          </a:p>
          <a:p>
            <a:pPr lvl="2"/>
            <a:r>
              <a:rPr lang="en-US" dirty="0"/>
              <a:t>varSelRF (Variable Selection using Random Forest): ensemble of RF classifiers and employ's bootstrap sample of the data.</a:t>
            </a:r>
          </a:p>
          <a:p>
            <a:pPr lvl="2"/>
            <a:r>
              <a:rPr lang="en-US" dirty="0"/>
              <a:t>Implementation available in CRAN repository of R</a:t>
            </a:r>
          </a:p>
          <a:p>
            <a:pPr lvl="2"/>
            <a:r>
              <a:rPr lang="en-US" dirty="0"/>
              <a:t>LASSO (Lease Absolute Shrinkage and Selection Operator)</a:t>
            </a:r>
          </a:p>
          <a:p>
            <a:pPr marL="960120" lvl="2" indent="0">
              <a:buNone/>
            </a:pPr>
            <a:endParaRPr lang="en-US" dirty="0"/>
          </a:p>
          <a:p>
            <a:pPr lvl="1"/>
            <a:r>
              <a:rPr lang="en-US" sz="1600" dirty="0"/>
              <a:t>Classification:</a:t>
            </a:r>
          </a:p>
          <a:p>
            <a:pPr lvl="2"/>
            <a:r>
              <a:rPr lang="en-US" dirty="0"/>
              <a:t>SVM (Support Vector Machines)</a:t>
            </a:r>
          </a:p>
          <a:p>
            <a:pPr lvl="2"/>
            <a:r>
              <a:rPr lang="en-US" dirty="0"/>
              <a:t>RF (Random Forest)</a:t>
            </a:r>
          </a:p>
        </p:txBody>
      </p:sp>
    </p:spTree>
    <p:extLst>
      <p:ext uri="{BB962C8B-B14F-4D97-AF65-F5344CB8AC3E}">
        <p14:creationId xmlns:p14="http://schemas.microsoft.com/office/powerpoint/2010/main" val="105567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BD3E1-D109-5991-9C15-50C257BB8BF3}"/>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862077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t>This study aims to generate a reliable artificial model capable of detecting the high risk of AD, based on gene expression array collected from blood samples.</a:t>
            </a:r>
          </a:p>
          <a:p>
            <a:r>
              <a:rPr lang="en-US" sz="1600" dirty="0"/>
              <a:t>Single dimension gene expression is converted into a discriminative 2D image which is then used by the CNN model for classification.</a:t>
            </a:r>
          </a:p>
          <a:p>
            <a:r>
              <a:rPr lang="en-US" sz="1600" dirty="0"/>
              <a:t>Study is conducted using 11.618 common genes expression values which are categorized based on Fisher distance.</a:t>
            </a:r>
          </a:p>
          <a:p>
            <a:r>
              <a:rPr lang="en-US" sz="1600" dirty="0"/>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Prediction of Alzheimer’s Disease by a Novel Image-Based Representation of Gene Expression, </a:t>
            </a:r>
            <a:r>
              <a:rPr lang="en-IN" sz="1400" b="0" i="0" dirty="0">
                <a:solidFill>
                  <a:schemeClr val="tx1">
                    <a:lumMod val="65000"/>
                    <a:lumOff val="35000"/>
                  </a:schemeClr>
                </a:solidFill>
                <a:effectLst/>
                <a:latin typeface="+mj-lt"/>
              </a:rPr>
              <a:t>Habil Kalkan, Umit Murat Akkaya, Guldal Inal-Gultekin and Ana Maria Sanchez-Perez - MDPI - 2022</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t>Method:</a:t>
            </a:r>
          </a:p>
          <a:p>
            <a:pPr marL="0" indent="0">
              <a:buNone/>
            </a:pPr>
            <a:endParaRPr lang="en-US" sz="1600" dirty="0"/>
          </a:p>
          <a:p>
            <a:pPr lvl="1"/>
            <a:r>
              <a:rPr lang="en-US" sz="1600" dirty="0"/>
              <a:t>Dataset and Data Preprocessing: datasets were extracted from NCBI, GSE63060, GSE63062 and GSE140829. All these datasets were combined, and values were min-max normalized.</a:t>
            </a:r>
          </a:p>
          <a:p>
            <a:pPr marL="502920" lvl="1" indent="0">
              <a:buNone/>
            </a:pPr>
            <a:endParaRPr lang="en-US" sz="1600" dirty="0"/>
          </a:p>
          <a:p>
            <a:pPr lvl="1"/>
            <a:r>
              <a:rPr lang="en-US" sz="1600" dirty="0"/>
              <a:t>Image-Based Representation of mRNA Expression: LASSO regression is used to eliminate irrelevant genes for AD. Linear discriminant analysis is used to determine the position of gene in the 2D space.</a:t>
            </a:r>
          </a:p>
          <a:p>
            <a:pPr marL="502920" lvl="1" indent="0">
              <a:buNone/>
            </a:pPr>
            <a:endParaRPr lang="en-US" dirty="0"/>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540290" y="3645704"/>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9A355-61FD-8DB6-68CE-6B77BCF141CD}"/>
              </a:ext>
            </a:extLst>
          </p:cNvPr>
          <p:cNvSpPr>
            <a:spLocks noGrp="1"/>
          </p:cNvSpPr>
          <p:nvPr>
            <p:ph idx="1"/>
          </p:nvPr>
        </p:nvSpPr>
        <p:spPr/>
        <p:txBody>
          <a:bodyPr anchor="t">
            <a:normAutofit/>
          </a:bodyPr>
          <a:lstStyle/>
          <a:p>
            <a:r>
              <a:rPr lang="en-US" sz="1600" dirty="0"/>
              <a:t>Classification:</a:t>
            </a:r>
          </a:p>
          <a:p>
            <a:pPr lvl="1"/>
            <a:r>
              <a:rPr lang="en-US" sz="1400" dirty="0"/>
              <a:t>Done using CNN with following configurations</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endParaRPr lang="en-US" sz="1600" dirty="0"/>
          </a:p>
          <a:p>
            <a:r>
              <a:rPr lang="en-US" sz="1600" dirty="0"/>
              <a:t>Results:</a:t>
            </a:r>
          </a:p>
          <a:p>
            <a:pPr lvl="1"/>
            <a:r>
              <a:rPr lang="en-US" sz="1400" dirty="0"/>
              <a:t>LDA based image imaging along with CNN observed to performing well compared to the existing method like LASSO+SVM, tSNE + CNN.</a:t>
            </a:r>
          </a:p>
        </p:txBody>
      </p:sp>
      <p:pic>
        <p:nvPicPr>
          <p:cNvPr id="4" name="Picture 3">
            <a:extLst>
              <a:ext uri="{FF2B5EF4-FFF2-40B4-BE49-F238E27FC236}">
                <a16:creationId xmlns:a16="http://schemas.microsoft.com/office/drawing/2014/main" id="{D29DAFD9-48D5-C390-1FD0-9D4A10D4A485}"/>
              </a:ext>
            </a:extLst>
          </p:cNvPr>
          <p:cNvPicPr>
            <a:picLocks noChangeAspect="1"/>
          </p:cNvPicPr>
          <p:nvPr/>
        </p:nvPicPr>
        <p:blipFill>
          <a:blip r:embed="rId2"/>
          <a:stretch>
            <a:fillRect/>
          </a:stretch>
        </p:blipFill>
        <p:spPr>
          <a:xfrm>
            <a:off x="3640668" y="1437680"/>
            <a:ext cx="7772400" cy="2520493"/>
          </a:xfrm>
          <a:prstGeom prst="rect">
            <a:avLst/>
          </a:prstGeom>
        </p:spPr>
      </p:pic>
      <p:pic>
        <p:nvPicPr>
          <p:cNvPr id="5" name="Picture 4">
            <a:extLst>
              <a:ext uri="{FF2B5EF4-FFF2-40B4-BE49-F238E27FC236}">
                <a16:creationId xmlns:a16="http://schemas.microsoft.com/office/drawing/2014/main" id="{D6E54D91-EF80-BD07-B7CF-90BA016748DC}"/>
              </a:ext>
            </a:extLst>
          </p:cNvPr>
          <p:cNvPicPr>
            <a:picLocks noChangeAspect="1"/>
          </p:cNvPicPr>
          <p:nvPr/>
        </p:nvPicPr>
        <p:blipFill>
          <a:blip r:embed="rId3"/>
          <a:stretch>
            <a:fillRect/>
          </a:stretch>
        </p:blipFill>
        <p:spPr>
          <a:xfrm>
            <a:off x="119104" y="2917429"/>
            <a:ext cx="3106009" cy="2916939"/>
          </a:xfrm>
          <a:prstGeom prst="rect">
            <a:avLst/>
          </a:prstGeom>
        </p:spPr>
      </p:pic>
    </p:spTree>
    <p:extLst>
      <p:ext uri="{BB962C8B-B14F-4D97-AF65-F5344CB8AC3E}">
        <p14:creationId xmlns:p14="http://schemas.microsoft.com/office/powerpoint/2010/main" val="226997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t>Study aims to propose an automatic classification method of AD versus normal control (NC) and mild cognitive impairment (MCI) based on the magnetic resonance images (MRI).</a:t>
            </a:r>
          </a:p>
          <a:p>
            <a:r>
              <a:rPr lang="en-US" sz="1600" dirty="0"/>
              <a:t>Complete 3D channel form the MRI images is used as the input, which can obtain image information to the greatest extent.</a:t>
            </a:r>
          </a:p>
          <a:p>
            <a:r>
              <a:rPr lang="en-US" sz="1600" dirty="0"/>
              <a:t>Contrastive learning strategy based on multiple data transformation methods are used to combine supervised classification loss with the unsupervised contrastive loss.</a:t>
            </a:r>
          </a:p>
          <a:p>
            <a:r>
              <a:rPr lang="en-US" sz="1600" dirty="0"/>
              <a:t>Results were verified used the samples collected from ADNI dataset which showed the model’s effectiveness to classify AD and MCI samples.</a:t>
            </a:r>
          </a:p>
          <a:p>
            <a:r>
              <a:rPr lang="en-US" sz="1600" dirty="0"/>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3-D CNN-based Multichannel Contrastive Learning for Alzheimer’s Disease Automatic Diagnosis, </a:t>
            </a:r>
            <a:r>
              <a:rPr lang="en-IN" sz="1400" dirty="0">
                <a:solidFill>
                  <a:schemeClr val="tx1">
                    <a:lumMod val="65000"/>
                    <a:lumOff val="35000"/>
                  </a:schemeClr>
                </a:solidFill>
                <a:latin typeface="+mj-lt"/>
              </a:rPr>
              <a:t>Jiaguang Li, Ying Wei, Chuyuan Wang, Quian Hu, Yue Liu, Long Xu – IEEE - 2022</a:t>
            </a:r>
            <a:endParaRPr lang="en-US" sz="1400" dirty="0">
              <a:solidFill>
                <a:schemeClr val="tx1">
                  <a:lumMod val="65000"/>
                  <a:lumOff val="35000"/>
                </a:schemeClr>
              </a:solidFill>
              <a:latin typeface="+mj-lt"/>
            </a:endParaRPr>
          </a:p>
        </p:txBody>
      </p:sp>
    </p:spTree>
    <p:extLst>
      <p:ext uri="{BB962C8B-B14F-4D97-AF65-F5344CB8AC3E}">
        <p14:creationId xmlns:p14="http://schemas.microsoft.com/office/powerpoint/2010/main" val="303561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t>Self-Supervised Contrastive Learning:</a:t>
            </a:r>
          </a:p>
          <a:p>
            <a:pPr lvl="1"/>
            <a:r>
              <a:rPr lang="en-US" sz="1600" dirty="0"/>
              <a:t>Was proposed to learn visual features from large-scale unlabeled images or videos by constructing pretext task without using human annotations.</a:t>
            </a:r>
          </a:p>
          <a:p>
            <a:pPr lvl="1"/>
            <a:r>
              <a:rPr lang="en-US" sz="1600" dirty="0"/>
              <a:t>Constructs positive samples and negative samples through two different data transformation methods.</a:t>
            </a:r>
          </a:p>
          <a:p>
            <a:r>
              <a:rPr lang="en-US" sz="1600" dirty="0"/>
              <a:t>Data Preprocessing:</a:t>
            </a:r>
          </a:p>
          <a:p>
            <a:pPr lvl="1"/>
            <a:r>
              <a:rPr lang="en-US" sz="1600" dirty="0"/>
              <a:t>Resample</a:t>
            </a:r>
          </a:p>
          <a:p>
            <a:pPr lvl="1"/>
            <a:r>
              <a:rPr lang="en-US" sz="1600" dirty="0"/>
              <a:t>Skull Stripping</a:t>
            </a:r>
          </a:p>
          <a:p>
            <a:pPr lvl="1"/>
            <a:r>
              <a:rPr lang="en-US" sz="1600" dirty="0"/>
              <a:t>Intensity correction</a:t>
            </a:r>
          </a:p>
          <a:p>
            <a:pPr lvl="1"/>
            <a:r>
              <a:rPr lang="en-US" sz="1600" dirty="0"/>
              <a:t>Clip</a:t>
            </a:r>
          </a:p>
          <a:p>
            <a:r>
              <a:rPr lang="en-US" sz="1600" dirty="0"/>
              <a:t>Framework:</a:t>
            </a:r>
          </a:p>
          <a:p>
            <a:pPr lvl="1"/>
            <a:endParaRPr lang="en-US" sz="1400" dirty="0"/>
          </a:p>
          <a:p>
            <a:endParaRPr lang="en-US" dirty="0"/>
          </a:p>
        </p:txBody>
      </p:sp>
      <p:pic>
        <p:nvPicPr>
          <p:cNvPr id="4" name="Picture 3">
            <a:extLst>
              <a:ext uri="{FF2B5EF4-FFF2-40B4-BE49-F238E27FC236}">
                <a16:creationId xmlns:a16="http://schemas.microsoft.com/office/drawing/2014/main" id="{DA081720-D374-D854-1E8D-9C1B84B54FE0}"/>
              </a:ext>
            </a:extLst>
          </p:cNvPr>
          <p:cNvPicPr>
            <a:picLocks noChangeAspect="1"/>
          </p:cNvPicPr>
          <p:nvPr/>
        </p:nvPicPr>
        <p:blipFill>
          <a:blip r:embed="rId2"/>
          <a:stretch>
            <a:fillRect/>
          </a:stretch>
        </p:blipFill>
        <p:spPr>
          <a:xfrm>
            <a:off x="0" y="1944644"/>
            <a:ext cx="3447535" cy="2627356"/>
          </a:xfrm>
          <a:prstGeom prst="rect">
            <a:avLst/>
          </a:prstGeom>
        </p:spPr>
      </p:pic>
      <p:pic>
        <p:nvPicPr>
          <p:cNvPr id="5" name="Picture 4">
            <a:extLst>
              <a:ext uri="{FF2B5EF4-FFF2-40B4-BE49-F238E27FC236}">
                <a16:creationId xmlns:a16="http://schemas.microsoft.com/office/drawing/2014/main" id="{9F7291CB-9964-AE2B-8B2E-F58F9B753B8D}"/>
              </a:ext>
            </a:extLst>
          </p:cNvPr>
          <p:cNvPicPr>
            <a:picLocks noChangeAspect="1"/>
          </p:cNvPicPr>
          <p:nvPr/>
        </p:nvPicPr>
        <p:blipFill>
          <a:blip r:embed="rId3"/>
          <a:stretch>
            <a:fillRect/>
          </a:stretch>
        </p:blipFill>
        <p:spPr>
          <a:xfrm>
            <a:off x="5348304" y="3692618"/>
            <a:ext cx="5836164" cy="2596971"/>
          </a:xfrm>
          <a:prstGeom prst="rect">
            <a:avLst/>
          </a:prstGeom>
        </p:spPr>
      </p:pic>
    </p:spTree>
    <p:extLst>
      <p:ext uri="{BB962C8B-B14F-4D97-AF65-F5344CB8AC3E}">
        <p14:creationId xmlns:p14="http://schemas.microsoft.com/office/powerpoint/2010/main" val="590845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24726"/>
            <a:ext cx="7772400" cy="3729569"/>
          </a:xfrm>
        </p:spPr>
        <p:txBody>
          <a:bodyPr anchor="t">
            <a:normAutofit/>
          </a:bodyPr>
          <a:lstStyle/>
          <a:p>
            <a:r>
              <a:rPr lang="en-US" sz="1600" dirty="0"/>
              <a:t>TADPOLE (The Alzheimer’s Disease Prediction of Longitudinal Evolution) </a:t>
            </a:r>
          </a:p>
          <a:p>
            <a:r>
              <a:rPr lang="en-US" sz="1600" dirty="0"/>
              <a:t>Objective of the study was the identification of the most predictive data, features and methods for the progression of subjects at the risk of developing Alzheimer’s.</a:t>
            </a:r>
          </a:p>
          <a:p>
            <a:r>
              <a:rPr lang="en-US" sz="1600" dirty="0"/>
              <a:t>Tree-based ensemble methods such as Gradient Boosting and Random Forest were explored.</a:t>
            </a:r>
          </a:p>
          <a:p>
            <a:r>
              <a:rPr lang="en-US" sz="1600" dirty="0"/>
              <a:t>TADPOLE focused on improving performance rather than focusing on the interpretability.</a:t>
            </a:r>
          </a:p>
          <a:p>
            <a:r>
              <a:rPr lang="en-US" sz="1600" dirty="0"/>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mj-lt"/>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mj-lt"/>
              </a:rPr>
              <a:t>Monica Hernandez, Ubaldo Ramon-Julvez, Francisco Ferraz - ProQuest - 2022</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t>Method:</a:t>
            </a:r>
          </a:p>
          <a:p>
            <a:pPr lvl="1"/>
            <a:r>
              <a:rPr lang="en-US" sz="1600" dirty="0"/>
              <a:t>Dataset: The longitudinal dataset was extracted from TADPOLE challenge organized (D1, D2), which contained a total of 12734 samples.</a:t>
            </a:r>
          </a:p>
          <a:p>
            <a:pPr marL="502920" lvl="1" indent="0">
              <a:buNone/>
            </a:pPr>
            <a:endParaRPr lang="en-US" sz="1600" dirty="0"/>
          </a:p>
          <a:p>
            <a:pPr lvl="1"/>
            <a:r>
              <a:rPr lang="en-US" sz="1600" dirty="0"/>
              <a:t>Preprocessing: None done as the data was already normalized.</a:t>
            </a:r>
          </a:p>
          <a:p>
            <a:pPr marL="502920" lvl="1" indent="0">
              <a:buNone/>
            </a:pPr>
            <a:endParaRPr lang="en-US" sz="1600" dirty="0"/>
          </a:p>
          <a:p>
            <a:pPr lvl="1"/>
            <a:r>
              <a:rPr lang="en-US" sz="1600" dirty="0"/>
              <a:t>Classification methods: </a:t>
            </a:r>
          </a:p>
          <a:p>
            <a:pPr lvl="2"/>
            <a:r>
              <a:rPr lang="en-US" dirty="0"/>
              <a:t>Gradient Boosting (XGB)</a:t>
            </a:r>
          </a:p>
          <a:p>
            <a:pPr lvl="2"/>
            <a:r>
              <a:rPr lang="en-US" dirty="0"/>
              <a:t>Random Forest (RF)</a:t>
            </a:r>
          </a:p>
          <a:p>
            <a:pPr lvl="2"/>
            <a:r>
              <a:rPr lang="en-US" dirty="0"/>
              <a:t>Support Vector Machines (SVM)</a:t>
            </a:r>
          </a:p>
          <a:p>
            <a:pPr marL="960120" lvl="2" indent="0">
              <a:buNone/>
            </a:pPr>
            <a:endParaRPr lang="en-US" dirty="0"/>
          </a:p>
          <a:p>
            <a:pPr lvl="1"/>
            <a:r>
              <a:rPr lang="en-US" sz="1600" dirty="0"/>
              <a:t>Evaluation metric: mAUC (multi-class area under the curve)</a:t>
            </a:r>
          </a:p>
          <a:p>
            <a:pPr marL="502920" lvl="1" indent="0">
              <a:buNone/>
            </a:pPr>
            <a:endParaRPr lang="en-US" sz="1600" dirty="0"/>
          </a:p>
          <a:p>
            <a:pPr lvl="1"/>
            <a:r>
              <a:rPr lang="en-US" sz="1600" dirty="0"/>
              <a:t>Explainable AI: </a:t>
            </a:r>
          </a:p>
          <a:p>
            <a:pPr lvl="2"/>
            <a:r>
              <a:rPr lang="en-US" dirty="0"/>
              <a:t>XGB: The importance measures how valuable each feature is in the construction of the boosted decision trees.</a:t>
            </a:r>
          </a:p>
          <a:p>
            <a:pPr lvl="2"/>
            <a:r>
              <a:rPr lang="en-US" dirty="0"/>
              <a:t>RF: The importance is computed from the mean and standard deviation of the accumulation of the impurity decrease within each tree.</a:t>
            </a:r>
          </a:p>
          <a:p>
            <a:pPr lvl="2"/>
            <a:endParaRPr lang="en-US" dirty="0"/>
          </a:p>
          <a:p>
            <a:pPr lvl="1"/>
            <a:endParaRPr lang="en-US" sz="1600" dirty="0"/>
          </a:p>
        </p:txBody>
      </p:sp>
    </p:spTree>
    <p:extLst>
      <p:ext uri="{BB962C8B-B14F-4D97-AF65-F5344CB8AC3E}">
        <p14:creationId xmlns:p14="http://schemas.microsoft.com/office/powerpoint/2010/main" val="387677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0D9BB3-DFAD-B2EE-2B6A-5FC560D7F2DB}"/>
              </a:ext>
            </a:extLst>
          </p:cNvPr>
          <p:cNvPicPr>
            <a:picLocks noChangeAspect="1"/>
          </p:cNvPicPr>
          <p:nvPr/>
        </p:nvPicPr>
        <p:blipFill>
          <a:blip r:embed="rId2"/>
          <a:stretch>
            <a:fillRect/>
          </a:stretch>
        </p:blipFill>
        <p:spPr>
          <a:xfrm>
            <a:off x="1064006" y="643467"/>
            <a:ext cx="4289721" cy="5571066"/>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3D09BE8C-0546-815C-AA8B-DBD415D5582B}"/>
              </a:ext>
            </a:extLst>
          </p:cNvPr>
          <p:cNvPicPr>
            <a:picLocks noChangeAspect="1"/>
          </p:cNvPicPr>
          <p:nvPr/>
        </p:nvPicPr>
        <p:blipFill>
          <a:blip r:embed="rId3"/>
          <a:stretch>
            <a:fillRect/>
          </a:stretch>
        </p:blipFill>
        <p:spPr>
          <a:xfrm>
            <a:off x="6843860" y="643467"/>
            <a:ext cx="4289721" cy="5571066"/>
          </a:xfrm>
          <a:prstGeom prst="rect">
            <a:avLst/>
          </a:prstGeom>
        </p:spPr>
      </p:pic>
    </p:spTree>
    <p:extLst>
      <p:ext uri="{BB962C8B-B14F-4D97-AF65-F5344CB8AC3E}">
        <p14:creationId xmlns:p14="http://schemas.microsoft.com/office/powerpoint/2010/main" val="794162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lstStyle/>
          <a:p>
            <a:endParaRPr lang="en-US"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Arial" panose="020B0604020202020204" pitchFamily="34" charset="0"/>
              </a:rPr>
              <a:t>Detection of Novel Biomarker Genes of Alzheimer’s Disease Using Gene Expression Data, </a:t>
            </a:r>
            <a:r>
              <a:rPr lang="en-IN" sz="1400" b="0" i="0" dirty="0">
                <a:solidFill>
                  <a:schemeClr val="tx1">
                    <a:lumMod val="65000"/>
                    <a:lumOff val="35000"/>
                  </a:schemeClr>
                </a:solidFill>
                <a:effectLst/>
                <a:latin typeface="Arial" panose="020B0604020202020204" pitchFamily="34" charset="0"/>
              </a:rPr>
              <a:t>Shehan Perera, Kaveesha Hewage, Chamara Gunarathne, Rajitha Navathana, Damayanthi Herath, Roshan G. Ragel, IEEE - 2020</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2335058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lstStyle/>
          <a:p>
            <a:endParaRPr lang="en-US"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Arial" panose="020B0604020202020204" pitchFamily="34" charset="0"/>
              </a:rPr>
              <a:t>Detection of Novel Biomarker Genes of Alzheimer’s Disease Using Gene Expression Data, </a:t>
            </a:r>
            <a:r>
              <a:rPr lang="en-IN" sz="1400" b="0" i="0" dirty="0">
                <a:solidFill>
                  <a:schemeClr val="tx1">
                    <a:lumMod val="65000"/>
                    <a:lumOff val="35000"/>
                  </a:schemeClr>
                </a:solidFill>
                <a:effectLst/>
                <a:latin typeface="Arial" panose="020B0604020202020204" pitchFamily="34" charset="0"/>
              </a:rPr>
              <a:t>Shehan Perera, Kaveesha Hewage, Chamara Gunarathne, Rajitha Navathana, Damayanthi Herath, Roshan G. Ragel, IEEE - 2020</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157597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lstStyle/>
          <a:p>
            <a:endParaRPr lang="en-US"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Arial" panose="020B0604020202020204" pitchFamily="34" charset="0"/>
              </a:rPr>
              <a:t>Detection of Novel Biomarker Genes of Alzheimer’s Disease Using Gene Expression Data, </a:t>
            </a:r>
            <a:r>
              <a:rPr lang="en-IN" sz="1400" b="0" i="0" dirty="0">
                <a:solidFill>
                  <a:schemeClr val="tx1">
                    <a:lumMod val="65000"/>
                    <a:lumOff val="35000"/>
                  </a:schemeClr>
                </a:solidFill>
                <a:effectLst/>
                <a:latin typeface="Arial" panose="020B0604020202020204" pitchFamily="34" charset="0"/>
              </a:rPr>
              <a:t>Shehan Perera, Kaveesha Hewage, Chamara Gunarathne, Rajitha Navathana, Damayanthi Herath, Roshan G. Ragel, IEEE - 2020</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245899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p:txBody>
          <a:bodyPr anchor="t">
            <a:noAutofit/>
          </a:bodyPr>
          <a:lstStyle/>
          <a:p>
            <a:pPr algn="just"/>
            <a:r>
              <a:rPr lang="en-US" sz="1900" dirty="0">
                <a:latin typeface="Times New Roman" panose="02020603050405020304" pitchFamily="18" charset="0"/>
                <a:cs typeface="Times New Roman" panose="02020603050405020304" pitchFamily="18" charset="0"/>
              </a:rPr>
              <a:t>Alzheimer’s disease (AD) or also called as senile dementia is the most found type of dementia among humans. </a:t>
            </a:r>
          </a:p>
          <a:p>
            <a:pPr algn="just"/>
            <a:r>
              <a:rPr lang="en-US" sz="1900" dirty="0">
                <a:latin typeface="Times New Roman" panose="02020603050405020304" pitchFamily="18" charset="0"/>
                <a:cs typeface="Times New Roman" panose="02020603050405020304" pitchFamily="18" charset="0"/>
              </a:rPr>
              <a:t>AD is formally defined as the </a:t>
            </a:r>
            <a:r>
              <a:rPr lang="en-IN" sz="1900" i="0" dirty="0">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latin typeface="Times New Roman" panose="02020603050405020304" pitchFamily="18" charset="0"/>
                <a:cs typeface="Times New Roman" panose="02020603050405020304" pitchFamily="18" charset="0"/>
              </a:rPr>
              <a:t>. </a:t>
            </a:r>
          </a:p>
          <a:p>
            <a:pPr algn="just"/>
            <a:r>
              <a:rPr lang="en-US" sz="1900" dirty="0">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775659951"/>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a:t>Dataset</a:t>
                      </a:r>
                      <a:endParaRPr lang="en-US" dirty="0"/>
                    </a:p>
                  </a:txBody>
                  <a:tcPr/>
                </a:tc>
                <a:tc>
                  <a:txBody>
                    <a:bodyPr/>
                    <a:lstStyle/>
                    <a:p>
                      <a:r>
                        <a:rPr lang="en-US"/>
                        <a:t>Samples</a:t>
                      </a:r>
                      <a:endParaRPr lang="en-US" dirty="0"/>
                    </a:p>
                  </a:txBody>
                  <a:tcPr/>
                </a:tc>
                <a:tc>
                  <a:txBody>
                    <a:bodyPr/>
                    <a:lstStyle/>
                    <a:p>
                      <a:r>
                        <a:rPr lang="en-US"/>
                        <a:t>Probes</a:t>
                      </a:r>
                      <a:endParaRPr lang="en-US" dirty="0"/>
                    </a:p>
                  </a:txBody>
                  <a:tcPr/>
                </a:tc>
                <a:extLst>
                  <a:ext uri="{0D108BD9-81ED-4DB2-BD59-A6C34878D82A}">
                    <a16:rowId xmlns:a16="http://schemas.microsoft.com/office/drawing/2014/main" val="2536809604"/>
                  </a:ext>
                </a:extLst>
              </a:tr>
              <a:tr h="372352">
                <a:tc>
                  <a:txBody>
                    <a:bodyPr/>
                    <a:lstStyle/>
                    <a:p>
                      <a:r>
                        <a:rPr lang="en-US"/>
                        <a:t>ADNI</a:t>
                      </a:r>
                      <a:endParaRPr lang="en-US" dirty="0"/>
                    </a:p>
                  </a:txBody>
                  <a:tcPr/>
                </a:tc>
                <a:tc>
                  <a:txBody>
                    <a:bodyPr/>
                    <a:lstStyle/>
                    <a:p>
                      <a:r>
                        <a:rPr lang="en-US"/>
                        <a:t>NA</a:t>
                      </a:r>
                      <a:endParaRPr lang="en-US" dirty="0"/>
                    </a:p>
                  </a:txBody>
                  <a:tcPr/>
                </a:tc>
                <a:tc>
                  <a:txBody>
                    <a:bodyPr/>
                    <a:lstStyle/>
                    <a:p>
                      <a:r>
                        <a:rPr lang="en-US"/>
                        <a:t>49386</a:t>
                      </a:r>
                      <a:endParaRPr lang="en-US" dirty="0"/>
                    </a:p>
                  </a:txBody>
                  <a:tcPr/>
                </a:tc>
                <a:extLst>
                  <a:ext uri="{0D108BD9-81ED-4DB2-BD59-A6C34878D82A}">
                    <a16:rowId xmlns:a16="http://schemas.microsoft.com/office/drawing/2014/main" val="1076632705"/>
                  </a:ext>
                </a:extLst>
              </a:tr>
              <a:tr h="372352">
                <a:tc>
                  <a:txBody>
                    <a:bodyPr/>
                    <a:lstStyle/>
                    <a:p>
                      <a:r>
                        <a:rPr lang="en-US"/>
                        <a:t>ANM1</a:t>
                      </a:r>
                      <a:endParaRPr lang="en-US" dirty="0"/>
                    </a:p>
                  </a:txBody>
                  <a:tcPr/>
                </a:tc>
                <a:tc>
                  <a:txBody>
                    <a:bodyPr/>
                    <a:lstStyle/>
                    <a:p>
                      <a:r>
                        <a:rPr lang="en-US"/>
                        <a:t>329</a:t>
                      </a:r>
                      <a:endParaRPr lang="en-US" dirty="0"/>
                    </a:p>
                  </a:txBody>
                  <a:tcPr/>
                </a:tc>
                <a:tc>
                  <a:txBody>
                    <a:bodyPr/>
                    <a:lstStyle/>
                    <a:p>
                      <a:r>
                        <a:rPr lang="en-US"/>
                        <a:t>38329</a:t>
                      </a:r>
                      <a:endParaRPr lang="en-US" dirty="0"/>
                    </a:p>
                  </a:txBody>
                  <a:tcPr/>
                </a:tc>
                <a:extLst>
                  <a:ext uri="{0D108BD9-81ED-4DB2-BD59-A6C34878D82A}">
                    <a16:rowId xmlns:a16="http://schemas.microsoft.com/office/drawing/2014/main" val="516786055"/>
                  </a:ext>
                </a:extLst>
              </a:tr>
              <a:tr h="372352">
                <a:tc>
                  <a:txBody>
                    <a:bodyPr/>
                    <a:lstStyle/>
                    <a:p>
                      <a:r>
                        <a:rPr lang="en-US"/>
                        <a:t>ANM2</a:t>
                      </a:r>
                      <a:endParaRPr lang="en-US" dirty="0"/>
                    </a:p>
                  </a:txBody>
                  <a:tcPr/>
                </a:tc>
                <a:tc>
                  <a:txBody>
                    <a:bodyPr/>
                    <a:lstStyle/>
                    <a:p>
                      <a:r>
                        <a:rPr lang="en-US"/>
                        <a:t>388</a:t>
                      </a:r>
                      <a:endParaRPr lang="en-US" dirty="0"/>
                    </a:p>
                  </a:txBody>
                  <a:tcPr/>
                </a:tc>
                <a:tc>
                  <a:txBody>
                    <a:bodyPr/>
                    <a:lstStyle/>
                    <a:p>
                      <a:r>
                        <a:rPr lang="en-US"/>
                        <a:t>32049</a:t>
                      </a:r>
                      <a:endParaRPr lang="en-US" dirty="0"/>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a:t>Motivation</a:t>
            </a:r>
            <a:endParaRPr lang="en-US" dirty="0"/>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effectLst/>
              </a:rPr>
              <a:t>This study was conducted to understand the underlying mechanism and the pathogenesis of the Alzheimer’s disease. </a:t>
            </a:r>
          </a:p>
          <a:p>
            <a:r>
              <a:rPr lang="en-IN" sz="1600" dirty="0"/>
              <a:t>Underlying </a:t>
            </a:r>
            <a:r>
              <a:rPr lang="en-IN" sz="1600" b="0" i="0" dirty="0">
                <a:effectLst/>
              </a:rPr>
              <a:t>genetic structure of the disease, gene expression data were used to identify possible genes that are </a:t>
            </a:r>
            <a:r>
              <a:rPr lang="en-IN" sz="1600" dirty="0"/>
              <a:t>risk.</a:t>
            </a:r>
            <a:endParaRPr lang="en-IN" sz="1600" b="0" i="0" dirty="0">
              <a:effectLst/>
            </a:endParaRPr>
          </a:p>
          <a:p>
            <a:r>
              <a:rPr lang="en-IN" sz="1600" b="0" i="0" dirty="0">
                <a:effectLst/>
              </a:rPr>
              <a:t>A machine learning framework that can be used to identify possible bio-marker genes is proposed. </a:t>
            </a:r>
          </a:p>
          <a:p>
            <a:r>
              <a:rPr lang="en-IN" sz="1600" dirty="0"/>
              <a:t>D</a:t>
            </a:r>
            <a:r>
              <a:rPr lang="en-IN" sz="1600" b="0" i="0" dirty="0">
                <a:effectLst/>
              </a:rPr>
              <a:t>iscovered possible set of 14 genes are validated by biological sources. </a:t>
            </a:r>
          </a:p>
          <a:p>
            <a:endParaRPr lang="en-IN" sz="1600" b="0" i="0" dirty="0">
              <a:effectLst/>
            </a:endParaRPr>
          </a:p>
          <a:p>
            <a:endParaRPr lang="en-IN" sz="1600" dirty="0"/>
          </a:p>
          <a:p>
            <a:endParaRPr lang="en-IN" sz="1600" dirty="0"/>
          </a:p>
          <a:p>
            <a:endParaRPr lang="en-IN" sz="1600" dirty="0"/>
          </a:p>
          <a:p>
            <a:endParaRPr lang="en-IN" sz="1600" dirty="0"/>
          </a:p>
          <a:p>
            <a:endParaRPr lang="en-US" sz="1600"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Detection of Novel Biomarker Genes of Alzheimer’s Disease Using Gene Expression Data, </a:t>
            </a:r>
            <a:r>
              <a:rPr lang="en-IN" sz="1400" b="0" i="0" dirty="0">
                <a:solidFill>
                  <a:schemeClr val="tx1">
                    <a:lumMod val="65000"/>
                    <a:lumOff val="35000"/>
                  </a:schemeClr>
                </a:solidFill>
                <a:effectLst/>
                <a:latin typeface="+mj-lt"/>
              </a:rPr>
              <a:t>Shehan Perera, Kaveesha Hewage, Chamara Gunarathne, Rajitha Navathana, Damayanthi Herath, Roshan G. Ragel, IEEE - 2020</a:t>
            </a:r>
            <a:endParaRPr lang="en-US" sz="1400" dirty="0">
              <a:solidFill>
                <a:schemeClr val="tx1">
                  <a:lumMod val="65000"/>
                  <a:lumOff val="35000"/>
                </a:schemeClr>
              </a:solidFill>
              <a:latin typeface="+mj-lt"/>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994353672"/>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t>Model</a:t>
                      </a:r>
                    </a:p>
                  </a:txBody>
                  <a:tcPr/>
                </a:tc>
                <a:tc>
                  <a:txBody>
                    <a:bodyPr/>
                    <a:lstStyle/>
                    <a:p>
                      <a:pPr algn="ctr"/>
                      <a:r>
                        <a:rPr lang="en-US" sz="1600" dirty="0"/>
                        <a:t>Testing</a:t>
                      </a:r>
                    </a:p>
                  </a:txBody>
                  <a:tcPr/>
                </a:tc>
                <a:tc>
                  <a:txBody>
                    <a:bodyPr/>
                    <a:lstStyle/>
                    <a:p>
                      <a:pPr algn="ctr"/>
                      <a:r>
                        <a:rPr lang="en-US" sz="1600" dirty="0"/>
                        <a:t>Training</a:t>
                      </a:r>
                    </a:p>
                  </a:txBody>
                  <a:tcPr/>
                </a:tc>
                <a:extLst>
                  <a:ext uri="{0D108BD9-81ED-4DB2-BD59-A6C34878D82A}">
                    <a16:rowId xmlns:a16="http://schemas.microsoft.com/office/drawing/2014/main" val="301920534"/>
                  </a:ext>
                </a:extLst>
              </a:tr>
              <a:tr h="281487">
                <a:tc>
                  <a:txBody>
                    <a:bodyPr/>
                    <a:lstStyle/>
                    <a:p>
                      <a:pPr algn="ctr"/>
                      <a:r>
                        <a:rPr lang="en-US" sz="1600" dirty="0"/>
                        <a:t>Random Forest</a:t>
                      </a:r>
                    </a:p>
                  </a:txBody>
                  <a:tcPr/>
                </a:tc>
                <a:tc>
                  <a:txBody>
                    <a:bodyPr/>
                    <a:lstStyle/>
                    <a:p>
                      <a:pPr algn="ctr"/>
                      <a:r>
                        <a:rPr lang="en-US" sz="1600" dirty="0"/>
                        <a:t>83.67</a:t>
                      </a:r>
                    </a:p>
                  </a:txBody>
                  <a:tcPr/>
                </a:tc>
                <a:tc>
                  <a:txBody>
                    <a:bodyPr/>
                    <a:lstStyle/>
                    <a:p>
                      <a:pPr algn="ctr"/>
                      <a:r>
                        <a:rPr lang="en-US" sz="1600" dirty="0"/>
                        <a:t>87.48</a:t>
                      </a:r>
                    </a:p>
                  </a:txBody>
                  <a:tcPr/>
                </a:tc>
                <a:extLst>
                  <a:ext uri="{0D108BD9-81ED-4DB2-BD59-A6C34878D82A}">
                    <a16:rowId xmlns:a16="http://schemas.microsoft.com/office/drawing/2014/main" val="3474861340"/>
                  </a:ext>
                </a:extLst>
              </a:tr>
              <a:tr h="479203">
                <a:tc>
                  <a:txBody>
                    <a:bodyPr/>
                    <a:lstStyle/>
                    <a:p>
                      <a:pPr algn="ctr"/>
                      <a:r>
                        <a:rPr lang="en-US" sz="1600" dirty="0"/>
                        <a:t>SVM + Gaussian Kernel</a:t>
                      </a:r>
                    </a:p>
                  </a:txBody>
                  <a:tcPr/>
                </a:tc>
                <a:tc>
                  <a:txBody>
                    <a:bodyPr/>
                    <a:lstStyle/>
                    <a:p>
                      <a:pPr algn="ctr"/>
                      <a:r>
                        <a:rPr lang="en-US" sz="1600" dirty="0"/>
                        <a:t>83.67</a:t>
                      </a:r>
                    </a:p>
                  </a:txBody>
                  <a:tcPr/>
                </a:tc>
                <a:tc>
                  <a:txBody>
                    <a:bodyPr/>
                    <a:lstStyle/>
                    <a:p>
                      <a:pPr algn="ctr"/>
                      <a:r>
                        <a:rPr lang="en-US" sz="1600" dirty="0"/>
                        <a:t>91.06</a:t>
                      </a:r>
                    </a:p>
                  </a:txBody>
                  <a:tcPr/>
                </a:tc>
                <a:extLst>
                  <a:ext uri="{0D108BD9-81ED-4DB2-BD59-A6C34878D82A}">
                    <a16:rowId xmlns:a16="http://schemas.microsoft.com/office/drawing/2014/main" val="749064845"/>
                  </a:ext>
                </a:extLst>
              </a:tr>
              <a:tr h="281487">
                <a:tc>
                  <a:txBody>
                    <a:bodyPr/>
                    <a:lstStyle/>
                    <a:p>
                      <a:pPr algn="ctr"/>
                      <a:r>
                        <a:rPr lang="en-US" sz="1600" dirty="0"/>
                        <a:t>SVM + Linear Kernel</a:t>
                      </a:r>
                    </a:p>
                  </a:txBody>
                  <a:tcPr/>
                </a:tc>
                <a:tc>
                  <a:txBody>
                    <a:bodyPr/>
                    <a:lstStyle/>
                    <a:p>
                      <a:pPr algn="ctr"/>
                      <a:r>
                        <a:rPr lang="en-US" sz="1600" dirty="0"/>
                        <a:t>89.80</a:t>
                      </a:r>
                    </a:p>
                  </a:txBody>
                  <a:tcPr/>
                </a:tc>
                <a:tc>
                  <a:txBody>
                    <a:bodyPr/>
                    <a:lstStyle/>
                    <a:p>
                      <a:pPr algn="ctr"/>
                      <a:r>
                        <a:rPr lang="en-US" sz="1600" dirty="0"/>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effectLst/>
              </a:rPr>
              <a:t>GSE5281 gene dataset is used to present a critical analysis of the proposed machine learning framework.</a:t>
            </a:r>
            <a:endParaRPr lang="en-US" sz="1600" dirty="0"/>
          </a:p>
          <a:p>
            <a:r>
              <a:rPr lang="en-US" sz="1600" dirty="0"/>
              <a:t>Method:</a:t>
            </a:r>
          </a:p>
          <a:p>
            <a:pPr lvl="1"/>
            <a:r>
              <a:rPr lang="en-US" sz="1600" dirty="0"/>
              <a:t>Data Pre-processing: Extracting 24,438 unique gene symbols from 161 samples with 87 diagnosed with Alzheimer’s.</a:t>
            </a:r>
          </a:p>
          <a:p>
            <a:pPr marL="502920" lvl="1" indent="0">
              <a:buNone/>
            </a:pPr>
            <a:endParaRPr lang="en-US" sz="1600" dirty="0"/>
          </a:p>
          <a:p>
            <a:pPr lvl="1"/>
            <a:r>
              <a:rPr lang="en-US" sz="1600" dirty="0"/>
              <a:t>Differently Expressed Genes: t-test done to extract the p-value for each gene and gene rejected having pValue &lt; 0.05.</a:t>
            </a:r>
          </a:p>
          <a:p>
            <a:pPr marL="502920" lvl="1" indent="0">
              <a:buNone/>
            </a:pPr>
            <a:endParaRPr lang="en-US" sz="1600" dirty="0"/>
          </a:p>
          <a:p>
            <a:pPr lvl="1"/>
            <a:r>
              <a:rPr lang="en-US" sz="1600" dirty="0"/>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p>
          <a:p>
            <a:pPr lvl="1"/>
            <a:r>
              <a:rPr lang="en-US" sz="1600" dirty="0"/>
              <a:t> Classification: following classification were used</a:t>
            </a:r>
          </a:p>
          <a:p>
            <a:pPr lvl="2"/>
            <a:r>
              <a:rPr lang="en-US" dirty="0"/>
              <a:t>Naïve Bayes</a:t>
            </a:r>
          </a:p>
          <a:p>
            <a:pPr lvl="2"/>
            <a:r>
              <a:rPr lang="en-US" dirty="0"/>
              <a:t>Decision Trees</a:t>
            </a:r>
          </a:p>
          <a:p>
            <a:pPr lvl="2"/>
            <a:r>
              <a:rPr lang="en-US" dirty="0"/>
              <a:t>Radom Forest</a:t>
            </a:r>
          </a:p>
          <a:p>
            <a:pPr lvl="2"/>
            <a:r>
              <a:rPr lang="en-US" dirty="0"/>
              <a:t>Nearest Neighbor</a:t>
            </a:r>
          </a:p>
          <a:p>
            <a:pPr lvl="2"/>
            <a:r>
              <a:rPr lang="en-US" dirty="0"/>
              <a:t>SVM with linear and gaussian kernel</a:t>
            </a:r>
          </a:p>
          <a:p>
            <a:pPr lvl="1"/>
            <a:endParaRPr lang="en-US" dirty="0"/>
          </a:p>
        </p:txBody>
      </p:sp>
    </p:spTree>
    <p:extLst>
      <p:ext uri="{BB962C8B-B14F-4D97-AF65-F5344CB8AC3E}">
        <p14:creationId xmlns:p14="http://schemas.microsoft.com/office/powerpoint/2010/main" val="286909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875BD1-6C46-7CBB-E1E4-89014A9B8751}"/>
              </a:ext>
            </a:extLst>
          </p:cNvPr>
          <p:cNvPicPr>
            <a:picLocks noChangeAspect="1"/>
          </p:cNvPicPr>
          <p:nvPr/>
        </p:nvPicPr>
        <p:blipFill>
          <a:blip r:embed="rId2"/>
          <a:stretch>
            <a:fillRect/>
          </a:stretch>
        </p:blipFill>
        <p:spPr>
          <a:xfrm>
            <a:off x="559139" y="912563"/>
            <a:ext cx="3981763" cy="1923068"/>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74B0A-8141-3079-CCB5-E7977E7BB581}"/>
              </a:ext>
            </a:extLst>
          </p:cNvPr>
          <p:cNvPicPr>
            <a:picLocks noChangeAspect="1"/>
          </p:cNvPicPr>
          <p:nvPr/>
        </p:nvPicPr>
        <p:blipFill>
          <a:blip r:embed="rId3"/>
          <a:stretch>
            <a:fillRect/>
          </a:stretch>
        </p:blipFill>
        <p:spPr>
          <a:xfrm>
            <a:off x="4988820" y="2017966"/>
            <a:ext cx="6741849" cy="2836128"/>
          </a:xfrm>
          <a:prstGeom prst="rect">
            <a:avLst/>
          </a:prstGeom>
        </p:spPr>
      </p:pic>
      <p:pic>
        <p:nvPicPr>
          <p:cNvPr id="4" name="Picture 3">
            <a:extLst>
              <a:ext uri="{FF2B5EF4-FFF2-40B4-BE49-F238E27FC236}">
                <a16:creationId xmlns:a16="http://schemas.microsoft.com/office/drawing/2014/main" id="{C8F30055-8AF8-A717-FC01-5311D5336AF9}"/>
              </a:ext>
            </a:extLst>
          </p:cNvPr>
          <p:cNvPicPr>
            <a:picLocks noChangeAspect="1"/>
          </p:cNvPicPr>
          <p:nvPr/>
        </p:nvPicPr>
        <p:blipFill>
          <a:blip r:embed="rId4"/>
          <a:stretch>
            <a:fillRect/>
          </a:stretch>
        </p:blipFill>
        <p:spPr>
          <a:xfrm>
            <a:off x="529278" y="3642512"/>
            <a:ext cx="4041486" cy="2596923"/>
          </a:xfrm>
          <a:prstGeom prst="rect">
            <a:avLst/>
          </a:prstGeom>
        </p:spPr>
      </p:pic>
    </p:spTree>
    <p:extLst>
      <p:ext uri="{BB962C8B-B14F-4D97-AF65-F5344CB8AC3E}">
        <p14:creationId xmlns:p14="http://schemas.microsoft.com/office/powerpoint/2010/main" val="42565474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819</TotalTime>
  <Words>2072</Words>
  <Application>Microsoft Macintosh PowerPoint</Application>
  <PresentationFormat>Widescreen</PresentationFormat>
  <Paragraphs>195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31</cp:revision>
  <dcterms:created xsi:type="dcterms:W3CDTF">2022-11-08T11:59:11Z</dcterms:created>
  <dcterms:modified xsi:type="dcterms:W3CDTF">2022-11-30T08:19:58Z</dcterms:modified>
</cp:coreProperties>
</file>